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258" r:id="rId3"/>
    <p:sldId id="259" r:id="rId4"/>
    <p:sldId id="262" r:id="rId5"/>
    <p:sldId id="263" r:id="rId6"/>
    <p:sldId id="264" r:id="rId7"/>
    <p:sldId id="266" r:id="rId8"/>
    <p:sldId id="303" r:id="rId9"/>
    <p:sldId id="304" r:id="rId10"/>
    <p:sldId id="273" r:id="rId11"/>
    <p:sldId id="305" r:id="rId12"/>
    <p:sldId id="306" r:id="rId13"/>
    <p:sldId id="307" r:id="rId14"/>
    <p:sldId id="308" r:id="rId15"/>
    <p:sldId id="275" r:id="rId16"/>
    <p:sldId id="272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4660"/>
  </p:normalViewPr>
  <p:slideViewPr>
    <p:cSldViewPr>
      <p:cViewPr varScale="1">
        <p:scale>
          <a:sx n="108" d="100"/>
          <a:sy n="108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onsultoria_SEDS\Relatorios\buffer_relatorio_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onsultoria_SEDS\Produtos\buffer-relatorio-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989920113153761E-2"/>
          <c:y val="7.9361985756341943E-2"/>
          <c:w val="0.98601584590833957"/>
          <c:h val="0.79393098744134627"/>
        </c:manualLayout>
      </c:layout>
      <c:pie3DChart>
        <c:varyColors val="1"/>
        <c:ser>
          <c:idx val="0"/>
          <c:order val="0"/>
          <c:explosion val="4"/>
          <c:cat>
            <c:strRef>
              <c:f>tabelas!$B$56:$B$58</c:f>
              <c:strCache>
                <c:ptCount val="3"/>
                <c:pt idx="0">
                  <c:v>Não houve mudança</c:v>
                </c:pt>
                <c:pt idx="1">
                  <c:v>Houve aumento</c:v>
                </c:pt>
                <c:pt idx="2">
                  <c:v>Houve diminuição</c:v>
                </c:pt>
              </c:strCache>
            </c:strRef>
          </c:cat>
          <c:val>
            <c:numRef>
              <c:f>tabelas!$D$56:$D$58</c:f>
              <c:numCache>
                <c:formatCode>0.00%</c:formatCode>
                <c:ptCount val="3"/>
                <c:pt idx="0">
                  <c:v>0.12529999999999999</c:v>
                </c:pt>
                <c:pt idx="1">
                  <c:v>0.1633615864385094</c:v>
                </c:pt>
                <c:pt idx="2">
                  <c:v>0.71130000000000004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3-4198-BEE4-178D2514A0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24475057816998"/>
          <c:y val="2.8491639103638309E-2"/>
          <c:w val="0.80275522388457876"/>
          <c:h val="0.94341126971239653"/>
        </c:manualLayout>
      </c:layout>
      <c:barChart>
        <c:barDir val="bar"/>
        <c:grouping val="clustered"/>
        <c:varyColors val="1"/>
        <c:ser>
          <c:idx val="0"/>
          <c:order val="0"/>
          <c:invertIfNegative val="0"/>
          <c:cat>
            <c:strRef>
              <c:f>tabelas_graficos!$V$2:$V$23</c:f>
              <c:strCache>
                <c:ptCount val="22"/>
                <c:pt idx="0">
                  <c:v>Londrina</c:v>
                </c:pt>
                <c:pt idx="1">
                  <c:v>Paranaguá</c:v>
                </c:pt>
                <c:pt idx="2">
                  <c:v>Foz do Iguaçu</c:v>
                </c:pt>
                <c:pt idx="3">
                  <c:v>Cianorte</c:v>
                </c:pt>
                <c:pt idx="4">
                  <c:v>Toledo</c:v>
                </c:pt>
                <c:pt idx="5">
                  <c:v>Laranjeiras do Sul</c:v>
                </c:pt>
                <c:pt idx="6">
                  <c:v>União da Vitória</c:v>
                </c:pt>
                <c:pt idx="7">
                  <c:v>Umuarama</c:v>
                </c:pt>
                <c:pt idx="8">
                  <c:v>Apucarana</c:v>
                </c:pt>
                <c:pt idx="9">
                  <c:v>Curitiba</c:v>
                </c:pt>
                <c:pt idx="10">
                  <c:v>Irati</c:v>
                </c:pt>
                <c:pt idx="11">
                  <c:v>Pato Branco</c:v>
                </c:pt>
                <c:pt idx="12">
                  <c:v>Jacarezinho</c:v>
                </c:pt>
                <c:pt idx="13">
                  <c:v>Cornélio Procópio</c:v>
                </c:pt>
                <c:pt idx="14">
                  <c:v>Ponta Grossa</c:v>
                </c:pt>
                <c:pt idx="15">
                  <c:v>Cascavel</c:v>
                </c:pt>
                <c:pt idx="16">
                  <c:v>Francisco Beltrão</c:v>
                </c:pt>
                <c:pt idx="17">
                  <c:v>Maringá</c:v>
                </c:pt>
                <c:pt idx="18">
                  <c:v>Ivaiporã</c:v>
                </c:pt>
                <c:pt idx="19">
                  <c:v>Campo Mourão</c:v>
                </c:pt>
                <c:pt idx="20">
                  <c:v>Paranavaí</c:v>
                </c:pt>
                <c:pt idx="21">
                  <c:v>Guarapuava</c:v>
                </c:pt>
              </c:strCache>
            </c:strRef>
          </c:cat>
          <c:val>
            <c:numRef>
              <c:f>tabelas_graficos!$W$2:$W$23</c:f>
              <c:numCache>
                <c:formatCode>#,##0</c:formatCode>
                <c:ptCount val="22"/>
                <c:pt idx="0">
                  <c:v>281</c:v>
                </c:pt>
                <c:pt idx="1">
                  <c:v>287</c:v>
                </c:pt>
                <c:pt idx="2">
                  <c:v>387</c:v>
                </c:pt>
                <c:pt idx="3">
                  <c:v>398</c:v>
                </c:pt>
                <c:pt idx="4">
                  <c:v>564</c:v>
                </c:pt>
                <c:pt idx="5">
                  <c:v>627</c:v>
                </c:pt>
                <c:pt idx="6">
                  <c:v>645</c:v>
                </c:pt>
                <c:pt idx="7">
                  <c:v>656</c:v>
                </c:pt>
                <c:pt idx="8">
                  <c:v>680</c:v>
                </c:pt>
                <c:pt idx="9">
                  <c:v>806</c:v>
                </c:pt>
                <c:pt idx="10">
                  <c:v>838</c:v>
                </c:pt>
                <c:pt idx="11">
                  <c:v>915</c:v>
                </c:pt>
                <c:pt idx="12">
                  <c:v>938</c:v>
                </c:pt>
                <c:pt idx="13">
                  <c:v>946</c:v>
                </c:pt>
                <c:pt idx="14">
                  <c:v>983</c:v>
                </c:pt>
                <c:pt idx="15">
                  <c:v>998</c:v>
                </c:pt>
                <c:pt idx="16">
                  <c:v>1023</c:v>
                </c:pt>
                <c:pt idx="17">
                  <c:v>1042</c:v>
                </c:pt>
                <c:pt idx="18">
                  <c:v>1124</c:v>
                </c:pt>
                <c:pt idx="19">
                  <c:v>1181</c:v>
                </c:pt>
                <c:pt idx="20">
                  <c:v>1226</c:v>
                </c:pt>
                <c:pt idx="21">
                  <c:v>1243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DB-4DA0-8649-CFF1CD15D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085632"/>
        <c:axId val="112099712"/>
      </c:barChart>
      <c:catAx>
        <c:axId val="112085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ctr" anchorCtr="0"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pt-BR"/>
          </a:p>
        </c:txPr>
        <c:crossAx val="112099712"/>
        <c:crosses val="autoZero"/>
        <c:auto val="0"/>
        <c:lblAlgn val="l"/>
        <c:lblOffset val="100"/>
        <c:noMultiLvlLbl val="0"/>
      </c:catAx>
      <c:valAx>
        <c:axId val="112099712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11208563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44C3-AF68-46FC-A7C6-509BF475D42B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5F21-6B69-4354-B0DC-B37B489B08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44C3-AF68-46FC-A7C6-509BF475D42B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5F21-6B69-4354-B0DC-B37B489B08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44C3-AF68-46FC-A7C6-509BF475D42B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5F21-6B69-4354-B0DC-B37B489B08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44C3-AF68-46FC-A7C6-509BF475D42B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5F21-6B69-4354-B0DC-B37B489B08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44C3-AF68-46FC-A7C6-509BF475D42B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5F21-6B69-4354-B0DC-B37B489B08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44C3-AF68-46FC-A7C6-509BF475D42B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5F21-6B69-4354-B0DC-B37B489B08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44C3-AF68-46FC-A7C6-509BF475D42B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5F21-6B69-4354-B0DC-B37B489B08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44C3-AF68-46FC-A7C6-509BF475D42B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5F21-6B69-4354-B0DC-B37B489B08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44C3-AF68-46FC-A7C6-509BF475D42B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5F21-6B69-4354-B0DC-B37B489B08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44C3-AF68-46FC-A7C6-509BF475D42B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5F21-6B69-4354-B0DC-B37B489B08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44C3-AF68-46FC-A7C6-509BF475D42B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5F21-6B69-4354-B0DC-B37B489B08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944C3-AF68-46FC-A7C6-509BF475D42B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25F21-6B69-4354-B0DC-B37B489B08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839707" cy="11449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 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B3D1A38-8CD6-4F08-B542-7B294C7656CE}"/>
              </a:ext>
            </a:extLst>
          </p:cNvPr>
          <p:cNvSpPr txBox="1"/>
          <p:nvPr/>
        </p:nvSpPr>
        <p:spPr>
          <a:xfrm>
            <a:off x="611560" y="2564904"/>
            <a:ext cx="7416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ESTUDO SOBRE O ÍNDICE DE VULNERABILIDADE SOCIAL DAS FAMÍLIAS INCLUÍDAS NO PROGRAMA FAMÍLIA PARANAENSE – MARÇO/2018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9460AF6-EF2B-4E46-BB1E-A98A0A52CF00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  <p:extLst>
      <p:ext uri="{BB962C8B-B14F-4D97-AF65-F5344CB8AC3E}">
        <p14:creationId xmlns:p14="http://schemas.microsoft.com/office/powerpoint/2010/main" val="3211673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36636" y="785794"/>
            <a:ext cx="3320918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Análise por  componentes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28596" y="1647151"/>
            <a:ext cx="74998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500" b="1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Esta dimensão é composta por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cinco</a:t>
            </a:r>
            <a:r>
              <a:rPr lang="pt-BR" dirty="0"/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</a:t>
            </a:r>
            <a:r>
              <a:rPr lang="pt-BR" dirty="0"/>
              <a:t>.</a:t>
            </a:r>
          </a:p>
          <a:p>
            <a:endParaRPr lang="pt-BR" sz="300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O componente que apresentou maior variação é 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Densidade por dormitório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57158" y="1375800"/>
            <a:ext cx="2714644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Adequação do domicílio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929190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42844" y="3000372"/>
          <a:ext cx="8858312" cy="663377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Com apontamentos de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Inicial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atual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Quantidade de pessoas no domicílio/quantidade de cômodos usados como dormitório – mais de 3 pessoas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3.527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648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142844" y="3929066"/>
          <a:ext cx="8858312" cy="928694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5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Melhoria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DE FAMÍLIAS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 MELHORA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0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Quantidade de pessoas no domicílio/quantidade de cômodos usados como dormitório – mais de 3 pessoas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2.879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81,62%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142844" y="2500306"/>
            <a:ext cx="811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Analisando as 7.734 famílias que tiveram redução no índice desta dimensão temos: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5F5B8C5-4631-4C0F-9C17-79EFF452D166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36636" y="785794"/>
            <a:ext cx="3320918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Análise por  componentes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28596" y="1647151"/>
            <a:ext cx="521604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500" b="1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Componente: 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de construção do domicílio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57158" y="1375800"/>
            <a:ext cx="2714644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Adequação do domicílio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929190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42844" y="3000372"/>
          <a:ext cx="8858312" cy="459502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Com apontamentos de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Inicial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atual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r>
                        <a:rPr lang="pt-BR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Material predominante na construção das paredes do domicílio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3.527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648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142844" y="3929066"/>
          <a:ext cx="8858312" cy="928694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5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Melhoria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DE FAMÍLIAS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 MELHORA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0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Quantidade de pessoas no domicílio/quantidade de cômodos usados como dormitório – mais de 3 pessoas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2.879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81,62%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142844" y="2500306"/>
            <a:ext cx="811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Analisando as 7.734 famílias que tiveram redução no índice desta dimensão temos: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D6F549F-A0B0-43B7-8730-08BAB9A53A4D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36636" y="785794"/>
            <a:ext cx="3320918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Análise por  componentes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28596" y="1647151"/>
            <a:ext cx="327365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500" b="1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Componente: 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Água encanada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57158" y="1375800"/>
            <a:ext cx="2714644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Adequação do domicílio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929190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42844" y="3000372"/>
          <a:ext cx="8858312" cy="459502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Com apontamentos de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Inicial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atual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r>
                        <a:rPr lang="pt-BR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Não tem água canalizada em pelo menos um cômodo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1.307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428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142844" y="3929066"/>
          <a:ext cx="8858312" cy="767658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3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Melhoria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DE FAMÍLIAS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 MELHORA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032">
                <a:tc>
                  <a:txBody>
                    <a:bodyPr/>
                    <a:lstStyle/>
                    <a:p>
                      <a:r>
                        <a:rPr lang="pt-BR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Não tem água canalizada em pelo menos um cômodo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879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67,25%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142844" y="2500306"/>
            <a:ext cx="811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Analisando as 7.734 famílias que tiveram redução no índice desta dimensão temos: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42B30AA-6A96-45EF-8C9F-DD295C2BF6CD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36636" y="785794"/>
            <a:ext cx="3320918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Análise por  componentes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28596" y="1647151"/>
            <a:ext cx="394672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500" b="1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Componente: 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Esgotamento sanitário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57158" y="1375800"/>
            <a:ext cx="2714644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Adequação do domicílio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929190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42844" y="3000372"/>
          <a:ext cx="8858312" cy="637944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Com apontamentos de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Inicial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atual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193">
                <a:tc>
                  <a:txBody>
                    <a:bodyPr/>
                    <a:lstStyle/>
                    <a:p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Não tem banheiro sanitário no domicílio ou propriedade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1.540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463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142844" y="3857628"/>
          <a:ext cx="8858312" cy="767658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3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Melhoria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DE FAMÍLIAS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 MELHORA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032">
                <a:tc>
                  <a:txBody>
                    <a:bodyPr/>
                    <a:lstStyle/>
                    <a:p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Não tem banheiro sanitário no domicílio ou propriedade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1.077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69,94%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142844" y="2500306"/>
            <a:ext cx="811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Analisando as 7.734 famílias que tiveram redução no índice desta dimensão temos: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9BEA803-1A68-42CD-9914-F92FBDE2B8B1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36636" y="785794"/>
            <a:ext cx="3320918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Análise por  componentes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28596" y="1647151"/>
            <a:ext cx="74583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500" b="1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Esta dimensão é composta por 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dois</a:t>
            </a:r>
            <a:r>
              <a:rPr lang="pt-BR" dirty="0"/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</a:t>
            </a:r>
            <a:r>
              <a:rPr lang="pt-BR" dirty="0"/>
              <a:t>.</a:t>
            </a:r>
          </a:p>
          <a:p>
            <a:endParaRPr lang="pt-BR" sz="300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O componente que apresentou maior variação é 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 Per Capta Familiar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57158" y="1375800"/>
            <a:ext cx="4071966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Acesso ao trabalho e renda da família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929190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142844" y="3000372"/>
          <a:ext cx="8858312" cy="919004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Com apontamentos de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Inicial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atual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 0 até ¼ do salário mínimo per capita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4.715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1.865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&gt; ¼ do salário mínimo até ½ do salário mínimo per capita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1.853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2.269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Mais de ½ salário mínimo per capita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298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2.732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142844" y="4286256"/>
          <a:ext cx="8858312" cy="1533208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5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Melhoria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DE FAMÍLIAS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AUMENTOU</a:t>
                      </a:r>
                      <a:r>
                        <a:rPr lang="pt-BR" sz="14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RENDA PER CAPITA FAMILIAR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&gt; ¼ do salário mínimo até ½ do salário mínimo per capita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416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22,45%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Mais de ½ salário mínimo per capita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2.434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816,77%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CaixaDeTexto 20"/>
          <p:cNvSpPr txBox="1"/>
          <p:nvPr/>
        </p:nvSpPr>
        <p:spPr>
          <a:xfrm>
            <a:off x="142844" y="2500306"/>
            <a:ext cx="811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Analisando as 6.866 famílias que tiveram redução no índice desta dimensão temos: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4789B60-C327-485F-85C1-33F44DCE2D35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36636" y="785794"/>
            <a:ext cx="3320918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Análise por  componentes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28596" y="1647151"/>
            <a:ext cx="8292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500" b="1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</a:t>
            </a:r>
            <a:r>
              <a:rPr lang="pt-BR" dirty="0"/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</a:t>
            </a:r>
            <a:r>
              <a:rPr lang="pt-BR" dirty="0"/>
              <a:t>.</a:t>
            </a:r>
          </a:p>
          <a:p>
            <a:endParaRPr lang="pt-BR" sz="300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Componente com maior variação é 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Razão entre crianças/adolescentes e adultos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57158" y="1375800"/>
            <a:ext cx="4071966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Perfil e composição familiar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929190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142844" y="6407371"/>
            <a:ext cx="7614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Notas:</a:t>
            </a:r>
            <a:r>
              <a:rPr lang="pt-BR" sz="1400" b="1" dirty="0"/>
              <a:t> (1)</a:t>
            </a:r>
            <a:r>
              <a:rPr lang="pt-BR" sz="1400" dirty="0"/>
              <a:t> Total de famílias: </a:t>
            </a:r>
            <a:r>
              <a:rPr lang="pt-BR" sz="1400" b="1" dirty="0"/>
              <a:t>5.328</a:t>
            </a:r>
            <a:r>
              <a:rPr lang="pt-BR" sz="1400" dirty="0"/>
              <a:t>      </a:t>
            </a:r>
            <a:r>
              <a:rPr lang="pt-BR" sz="1400" b="1" dirty="0"/>
              <a:t>(2)</a:t>
            </a:r>
            <a:r>
              <a:rPr lang="pt-BR" sz="1400" dirty="0"/>
              <a:t> % sobre  total de famílias com redução do índice da dimensão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214281" y="2428868"/>
          <a:ext cx="8715437" cy="2609233"/>
        </p:xfrm>
        <a:graphic>
          <a:graphicData uri="http://schemas.openxmlformats.org/drawingml/2006/table">
            <a:tbl>
              <a:tblPr/>
              <a:tblGrid>
                <a:gridCol w="6215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COMPONENTE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 FAMÍLIAS </a:t>
                      </a:r>
                      <a:r>
                        <a:rPr lang="pt-BR" sz="16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DE FAMÍLIAS </a:t>
                      </a:r>
                      <a:r>
                        <a:rPr lang="pt-BR" sz="16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(2)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Razão entre crianças/adolescentes e adultos</a:t>
                      </a:r>
                    </a:p>
                  </a:txBody>
                  <a:tcPr marL="72957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2.594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48,69%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25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Responsabilidade pela família</a:t>
                      </a:r>
                    </a:p>
                  </a:txBody>
                  <a:tcPr marL="72957" marR="8106" marT="81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3,38%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2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Presença de trabalho infantil na família</a:t>
                      </a:r>
                    </a:p>
                  </a:txBody>
                  <a:tcPr marL="72957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2,80%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2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Responsabilidade pela família</a:t>
                      </a:r>
                    </a:p>
                  </a:txBody>
                  <a:tcPr marL="72957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1,03%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Qte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deficientes na família que necessitam de cuidados permanentes</a:t>
                      </a:r>
                    </a:p>
                  </a:txBody>
                  <a:tcPr marL="72957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0,69%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2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Presença de adultos internados</a:t>
                      </a:r>
                    </a:p>
                  </a:txBody>
                  <a:tcPr marL="72957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0,13%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2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Presença de crianças e adolescentes internados</a:t>
                      </a:r>
                    </a:p>
                  </a:txBody>
                  <a:tcPr marL="72957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0,09%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39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Qte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Idosos que residem no domicílio como outro parente ou agregado</a:t>
                      </a:r>
                    </a:p>
                  </a:txBody>
                  <a:tcPr marL="72957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0,06%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214282" y="5143512"/>
          <a:ext cx="8715436" cy="1312285"/>
        </p:xfrm>
        <a:graphic>
          <a:graphicData uri="http://schemas.openxmlformats.org/drawingml/2006/table">
            <a:tbl>
              <a:tblPr/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COMBINAÇÃO DE COMPONENTES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FAMÍLIAS </a:t>
                      </a:r>
                      <a:r>
                        <a:rPr lang="pt-BR" sz="16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DE FAMÍLIAS </a:t>
                      </a:r>
                      <a:r>
                        <a:rPr lang="pt-BR" sz="16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(2)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Razão entre crianças/adolescentes e adultos </a:t>
                      </a:r>
                      <a:r>
                        <a:rPr lang="pt-BR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componentes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957" marR="8106" marT="81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2.224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41,74%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Responsabilidade pela família </a:t>
                      </a:r>
                      <a:r>
                        <a:rPr lang="pt-BR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componentes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957" marR="8106" marT="81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0,56% 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69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Exceto Razão entre crianças/adolescentes e adultos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72957" marR="8106" marT="81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Outros combinações</a:t>
                      </a:r>
                    </a:p>
                  </a:txBody>
                  <a:tcPr marL="72957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0,83%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E4B30A53-D956-4C09-B0AE-EB35D0C3D5D9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908720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928670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graphicFrame>
        <p:nvGraphicFramePr>
          <p:cNvPr id="20" name="Gráfico 19"/>
          <p:cNvGraphicFramePr/>
          <p:nvPr/>
        </p:nvGraphicFramePr>
        <p:xfrm>
          <a:off x="142844" y="1571612"/>
          <a:ext cx="900115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EF07D9D5-1495-478F-BE5C-677737FF55A1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908720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928670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7" name="Retângulo 6"/>
          <p:cNvSpPr/>
          <p:nvPr/>
        </p:nvSpPr>
        <p:spPr>
          <a:xfrm>
            <a:off x="5143504" y="1000108"/>
            <a:ext cx="2643206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APUCARANA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282" y="1571612"/>
          <a:ext cx="8358247" cy="4360988"/>
        </p:xfrm>
        <a:graphic>
          <a:graphicData uri="http://schemas.openxmlformats.org/drawingml/2006/table">
            <a:tbl>
              <a:tblPr/>
              <a:tblGrid>
                <a:gridCol w="2604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1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27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1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6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Novo Itacolomi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85,34%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Mauá da Serra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74,77%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Marilândia do Sul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71,70%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Jandaia do Sul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83,33%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Bom Sucesso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61,54%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Apucarana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79,10%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Bom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74,24%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Arapongas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75,41%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Kaloré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71,43%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Cambira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67,19%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Califórnia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68,33%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Sabáudia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53,70%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Marumbi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7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7815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937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680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72,57%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42844" y="6357958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0442ACA-17E8-43DB-B56E-1E172EB395CB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07371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85720" y="1428736"/>
          <a:ext cx="8501122" cy="4966558"/>
        </p:xfrm>
        <a:graphic>
          <a:graphicData uri="http://schemas.openxmlformats.org/drawingml/2006/table">
            <a:tbl>
              <a:tblPr/>
              <a:tblGrid>
                <a:gridCol w="2648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3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8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1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1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Mato Rico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71,07%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Roncador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70,18%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Quinta do Sol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85,71%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Moreira Sales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77,89%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Campina da Lagoa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69,23%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Altamira do Paraná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68,27%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Barbosa Ferraz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69,66%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Goioerê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77,50%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Cantu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80,52%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Peabiru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84,06%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Boa Esperança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66,67%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Iretama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64,00%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Ubiratã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82,46%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Fênix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46,53%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Luiziana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73,77%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Mamborê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72,41%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Janiópolis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82,00%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Corumbataí do Sul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65,57%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Quarto Centenário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77,78%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Campo Mourão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82,50%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Juranda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86,36%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Farol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55,17%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Engenheiro Beltrão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80,00%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Araruna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Rancho Alegre D'Oeste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9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5503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1.634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1.181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72,28%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12" name="Retângulo 11"/>
          <p:cNvSpPr/>
          <p:nvPr/>
        </p:nvSpPr>
        <p:spPr>
          <a:xfrm>
            <a:off x="5072066" y="857232"/>
            <a:ext cx="3357586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CAMPO MOURÃO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3B58DA4-58BA-4BE2-A80D-2B64A97D943F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357586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CASCAVEL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14282" y="1428736"/>
          <a:ext cx="8643998" cy="4980034"/>
        </p:xfrm>
        <a:graphic>
          <a:graphicData uri="http://schemas.openxmlformats.org/drawingml/2006/table">
            <a:tbl>
              <a:tblPr/>
              <a:tblGrid>
                <a:gridCol w="2693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6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6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0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Catanduvas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86,89%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Campo Bonito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80,51%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Três Barras do Paraná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63,03%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Vera Cruz do Oeste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69,81%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Boa Vista da Aparecida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80,23%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Cascavel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68,04%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Corbélia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89,55%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Lindoeste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57,58%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Aurora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85,00%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Lúcia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68,75%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Matelândia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74,07%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Braganey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61,54%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Capitão Leônidas Marques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57,35%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Iguatu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63,79%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Cafelândia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78,05%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Tereza do Oeste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53,45%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Ibema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81,08%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Céu Azul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84,38%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Anahy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75,76%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38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1.384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998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72,11%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46B201F9-3B59-4776-8917-CF54CD1FF041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90872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11560" y="1628800"/>
            <a:ext cx="819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Avaliar a situação da vulnerabilidade social das famílias que ingressaram no Programa</a:t>
            </a: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179512" y="1124744"/>
            <a:ext cx="3240360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Objetivo do estudo</a:t>
            </a:r>
          </a:p>
        </p:txBody>
      </p:sp>
      <p:cxnSp>
        <p:nvCxnSpPr>
          <p:cNvPr id="21" name="Conector reto 20"/>
          <p:cNvCxnSpPr/>
          <p:nvPr/>
        </p:nvCxnSpPr>
        <p:spPr>
          <a:xfrm>
            <a:off x="611560" y="1700808"/>
            <a:ext cx="0" cy="36004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611560" y="2958624"/>
            <a:ext cx="6717993" cy="1646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Serão avaliados registros de famílias que:</a:t>
            </a:r>
          </a:p>
          <a:p>
            <a:endParaRPr lang="pt-BR" sz="800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Possuem informação de data de entrada no Programa</a:t>
            </a:r>
          </a:p>
          <a:p>
            <a:endParaRPr lang="pt-BR" sz="300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Possuem atualização cadastral após entrada no Programa</a:t>
            </a:r>
          </a:p>
          <a:p>
            <a:pPr>
              <a:buFont typeface="Wingdings" pitchFamily="2" charset="2"/>
              <a:buChar char="q"/>
            </a:pPr>
            <a:r>
              <a:rPr lang="pt-BR" dirty="0"/>
              <a:t> Período de análise - inicial: data de entrada da família no programa</a:t>
            </a:r>
          </a:p>
          <a:p>
            <a:pPr lvl="4"/>
            <a:r>
              <a:rPr lang="pt-BR" dirty="0"/>
              <a:t>    - final: dez/2017</a:t>
            </a: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179512" y="2420888"/>
            <a:ext cx="3240360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Critérios utilizados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611560" y="2996952"/>
            <a:ext cx="0" cy="1008112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611556" y="5157192"/>
            <a:ext cx="732219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Serão utilizadas as seguintes bases de dados:</a:t>
            </a:r>
          </a:p>
          <a:p>
            <a:endParaRPr lang="pt-BR" sz="800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Base de dados do Cadastro Único</a:t>
            </a:r>
          </a:p>
          <a:p>
            <a:endParaRPr lang="pt-BR" sz="300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Base de dados do Sistema Família Paranaense</a:t>
            </a:r>
          </a:p>
          <a:p>
            <a:endParaRPr lang="pt-BR" sz="300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Base de dados do IVFPR – Índice de Vulnerabilidade de Famílias do Paraná</a:t>
            </a: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251520" y="4599764"/>
            <a:ext cx="3240360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Fontes de dados</a:t>
            </a:r>
          </a:p>
        </p:txBody>
      </p:sp>
      <p:cxnSp>
        <p:nvCxnSpPr>
          <p:cNvPr id="31" name="Conector reto 30"/>
          <p:cNvCxnSpPr/>
          <p:nvPr/>
        </p:nvCxnSpPr>
        <p:spPr>
          <a:xfrm>
            <a:off x="611560" y="4864224"/>
            <a:ext cx="0" cy="130108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AB0AC9F-507D-457D-BE7A-35CA0289E70E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357586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CIANORTE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42844" y="1428736"/>
          <a:ext cx="8786873" cy="4929228"/>
        </p:xfrm>
        <a:graphic>
          <a:graphicData uri="http://schemas.openxmlformats.org/drawingml/2006/table">
            <a:tbl>
              <a:tblPr/>
              <a:tblGrid>
                <a:gridCol w="2738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3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6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Indianópolis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Cidade Gaúcha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Tapejara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Terra Boa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Tomé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Tuneiras do Oeste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90,63%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Cianorte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3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Guaporema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3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Jussara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90,48%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3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Manoel do Paraná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3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Japurá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3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72,23%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8F8DD722-8748-453B-9739-FA69C6E2E599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CORNÉLIO PROCÓPIO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2844" y="1428736"/>
          <a:ext cx="8715436" cy="5000671"/>
        </p:xfrm>
        <a:graphic>
          <a:graphicData uri="http://schemas.openxmlformats.org/drawingml/2006/table">
            <a:tbl>
              <a:tblPr/>
              <a:tblGrid>
                <a:gridCol w="2715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4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9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1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Jerônimo da Serra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75,19%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Ribeirão do Pinhal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67,14%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Abatiá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72,97%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Sapopema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61,74%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Congonhinhas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69,00%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Santa Bárbara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66,67%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Amélia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63,92%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Itambaracá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76,62%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Sebastião da Amoreira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72,00%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Sertaneja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62,86%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Andirá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63,64%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Leópolis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83,33%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Uraí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64,15%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Rancho Alegre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68,00%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América da Colina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41,43%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Cecília do Pavão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67,44%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Cornélio Procópio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75,76%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Santo Antônio do Paraíso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75,00%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Bandeirantes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80,00%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Jataizinho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Fátima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Mariana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4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53147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1.399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946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67,62%</a:t>
                      </a:r>
                    </a:p>
                  </a:txBody>
                  <a:tcPr marL="5905" marR="5905" marT="5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4532325D-1A57-4B7D-AC3F-B0D9E0489122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221457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CURITIBA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14282" y="1428736"/>
          <a:ext cx="8643998" cy="5072407"/>
        </p:xfrm>
        <a:graphic>
          <a:graphicData uri="http://schemas.openxmlformats.org/drawingml/2006/table">
            <a:tbl>
              <a:tblPr/>
              <a:tblGrid>
                <a:gridCol w="2693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6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6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7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0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1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0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Bocaiúva do Sul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73,33%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Almirante Tamandaré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82,89%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Tijucas do Sul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75,61%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Cerro Azul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60,82%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Mandirituba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81,82%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Negro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92,98%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Contenda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73,24%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Quitandinha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75,76%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Agudos do Sul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58,33%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Piraquara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59,32%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Curitiba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41,77%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Pinhais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59,62%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Branco do Sul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72,09%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Doutor Ulysses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58,97%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Campo Largo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81,48%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Tunas do Paraná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91,67%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Campo do Tenente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20,00%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Balsa Nova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41,03%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Itaperuçu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73,33%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Colombo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76,92%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Fazenda Rio Grande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61,54%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José dos Pinhais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Quatro Barras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58,33%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57,14%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Araucária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66,67%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Piên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Campo Magro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Adrianópolis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Campina Grande do Sul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1.238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806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65,11%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2E012481-25D1-4AEA-AB86-0EA0CEC5BB8F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FOZ DO IGUAÇU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42844" y="1428736"/>
          <a:ext cx="8643998" cy="4957313"/>
        </p:xfrm>
        <a:graphic>
          <a:graphicData uri="http://schemas.openxmlformats.org/drawingml/2006/table">
            <a:tbl>
              <a:tblPr/>
              <a:tblGrid>
                <a:gridCol w="2693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6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6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6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Medianeira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75,95%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Ramilândia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75,00%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Helena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80,00%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Diamante D'Oeste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65,63%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Serranópolis do Iguaçu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85,00%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Foz do Iguaçu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60,00%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Pato Bragado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88,00%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Terezinha de Itaipu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73,08%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Marechal Cândido Rondon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82,61%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Miguel do Iguaçu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62,07%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Itaipulândia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72,00%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Missal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69,57%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Entre Rios do Oeste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93,33%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José das Palmeiras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40,91%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8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531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387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72,88%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07F43555-B624-4044-97B8-EC33FDFB0EDC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FRANCISCO BELTRÃO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42844" y="1428736"/>
          <a:ext cx="8786874" cy="4996224"/>
        </p:xfrm>
        <a:graphic>
          <a:graphicData uri="http://schemas.openxmlformats.org/drawingml/2006/table">
            <a:tbl>
              <a:tblPr/>
              <a:tblGrid>
                <a:gridCol w="2738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9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3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0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Santo Antônio do Sudoeste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90,00%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Pranchita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91,09%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Pérola d'Oeste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74,77%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Salgado Filho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68,13%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Manfrinópolis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79,49%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Boa Esperança do Iguaçu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76,39%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Prata do Iguaçu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78,57%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Marmeleiro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80,30%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Enéas Marques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68,49%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Capanema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71,21%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Bom Jesus do Sul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77,97%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Izabel do Oeste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58,33%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Flor da Serra do Sul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77,78%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71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Esperança do Sudoeste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69,64%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Salto do Lontra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71,74%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Pinhal de São Bento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86,84%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Ampére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84,38%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Realeza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89,29%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Bela Vista da Caroba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63,64%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Planalto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58,06%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Barracão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83,33%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Dois Vizinhos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Francisco Beltrão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57,14%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Jorge d'Oeste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Cruzeiro do Iguaçu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Renascença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Verê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29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43814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1.334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1.023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76,69%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8188ED97-B03C-4C95-87CA-C28BF61D7830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GUARAPUAVA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2844" y="1428736"/>
          <a:ext cx="8643998" cy="5021969"/>
        </p:xfrm>
        <a:graphic>
          <a:graphicData uri="http://schemas.openxmlformats.org/drawingml/2006/table">
            <a:tbl>
              <a:tblPr/>
              <a:tblGrid>
                <a:gridCol w="2693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6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6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8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6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Prudentópolis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209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73,21%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Cantagalo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69,44%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Turvo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76,06%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Pinhão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82,50%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Palmital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86,73%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Laranjal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75,19%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Candói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79,82%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Goioxim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63,91%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Pitanga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66,94%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Boa Ventura de São Roque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84,62%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Reserva do Iguaçu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69,81%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Campina do Simão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70,00%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Foz do Jordão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59,76%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Guarapuava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76,00%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2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7719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1.688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1.243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73,64%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056B595B-CD45-423E-99E9-E4472AE6AF2E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IRATI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2844" y="1428736"/>
          <a:ext cx="8786873" cy="4929218"/>
        </p:xfrm>
        <a:graphic>
          <a:graphicData uri="http://schemas.openxmlformats.org/drawingml/2006/table">
            <a:tbl>
              <a:tblPr/>
              <a:tblGrid>
                <a:gridCol w="2738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7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7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6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Imbituva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Inácio Martins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Teixeira Soares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Mallet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Rebouças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Azul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Irati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Guamiranga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Fernandes Pinheiro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68,52%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17E5C4BF-311A-4D2A-9985-6DAE955AF2C4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IVAIPORÃ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42844" y="1428736"/>
          <a:ext cx="8715436" cy="5000652"/>
        </p:xfrm>
        <a:graphic>
          <a:graphicData uri="http://schemas.openxmlformats.org/drawingml/2006/table">
            <a:tbl>
              <a:tblPr/>
              <a:tblGrid>
                <a:gridCol w="271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Faxinal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80,87%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Tebas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89,22%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Lunardelli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69,72%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Jardim Alegre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68,57%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Arapuã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64,55%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Grandes Rios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92,00%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Branco do Ivaí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78,16%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Rosário do Ivaí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67,71%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Manoel Ribas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62,11%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Cândido de Abreu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61,54%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Borrazópolis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74,67%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Cruzmaltina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76,06%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Ariranha do Ivaí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84,38%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Maria do Oeste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56,38%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Ivaiporã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69,01%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João do Ivaí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76,19%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Lidianópolis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70,91%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Godoy Moreira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60,00%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Pedro do Ivaí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57,69%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60178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1.564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1.124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71,87%</a:t>
                      </a:r>
                    </a:p>
                  </a:txBody>
                  <a:tcPr marL="6686" marR="6686" marT="6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1002E6F7-06AD-4B1D-9A26-F1BF8C81F69D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JACAREZINHO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14282" y="1428736"/>
          <a:ext cx="8572560" cy="5028827"/>
        </p:xfrm>
        <a:graphic>
          <a:graphicData uri="http://schemas.openxmlformats.org/drawingml/2006/table">
            <a:tbl>
              <a:tblPr/>
              <a:tblGrid>
                <a:gridCol w="2671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0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74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2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2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José da Boa Vista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75,71%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Tomazina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79,05%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Figueira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69,30%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Wenceslau Braz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62,73%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Jaboti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73,63%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Salto do Itararé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69,57%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Guapirama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64,44%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Curiúva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71,79%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Jundiaí do Sul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69,74%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Santana do Itararé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76,12%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Ribeirão Claro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71,01%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Joaquim Távora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66,20%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Santo Antônio da Platina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60,00%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Japira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66,67%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Jacarezinho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71,88%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Cambará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62,86%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Siqueira Campos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66,67%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Quatiguá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55,56%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Ibaiti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Conselheiro Mairinck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Barra do Jacaré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Carlópolis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Pinhalão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7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51155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1.343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938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69,84%</a:t>
                      </a:r>
                    </a:p>
                  </a:txBody>
                  <a:tcPr marL="5684" marR="5684" marT="5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D29005D4-08BF-4244-A368-84429F8C472A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LARANJEIRAS DO SUL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42844" y="1428736"/>
          <a:ext cx="8572561" cy="5000657"/>
        </p:xfrm>
        <a:graphic>
          <a:graphicData uri="http://schemas.openxmlformats.org/drawingml/2006/table">
            <a:tbl>
              <a:tblPr/>
              <a:tblGrid>
                <a:gridCol w="2671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0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5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8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6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Laranjeiras do Sul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5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Virmond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5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Porto Barreiro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Quedas do Iguaçu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5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Guaraniaçu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5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Bonito do Iguaçu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5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Laranjeiras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Marquinho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Espigão Alto do Iguaçu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5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Diamante do Sul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5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67,42%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E098EAFB-97AC-4291-BBF7-0975585B6D32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90872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11560" y="1628800"/>
            <a:ext cx="8597097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Para as famílias será realizado um comparativo entre o IVFPR no momento de sua entrada</a:t>
            </a:r>
          </a:p>
          <a:p>
            <a:r>
              <a:rPr lang="pt-BR" dirty="0"/>
              <a:t>no Programa com o IVFPR de sua saída ou atual.</a:t>
            </a:r>
          </a:p>
          <a:p>
            <a:endParaRPr lang="pt-BR" sz="500" dirty="0"/>
          </a:p>
          <a:p>
            <a:r>
              <a:rPr lang="pt-BR" dirty="0"/>
              <a:t>Serão identificadas as seguintes situações:</a:t>
            </a:r>
          </a:p>
          <a:p>
            <a:endParaRPr lang="pt-BR" sz="300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Melhoria da Vulnerabilidade: Houve redução no IVFPR</a:t>
            </a:r>
          </a:p>
          <a:p>
            <a:endParaRPr lang="pt-BR" sz="300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Sem mudança de Vulnerabilidade: Não houve mudança no IVFPR</a:t>
            </a:r>
          </a:p>
          <a:p>
            <a:endParaRPr lang="pt-BR" sz="300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Piora da Vulnerabilidade: Houve aumento no IVFPR</a:t>
            </a: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179512" y="1124744"/>
            <a:ext cx="3240360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O que será avaliado</a:t>
            </a:r>
          </a:p>
        </p:txBody>
      </p:sp>
      <p:cxnSp>
        <p:nvCxnSpPr>
          <p:cNvPr id="21" name="Conector reto 20"/>
          <p:cNvCxnSpPr/>
          <p:nvPr/>
        </p:nvCxnSpPr>
        <p:spPr>
          <a:xfrm>
            <a:off x="611560" y="1700808"/>
            <a:ext cx="0" cy="180020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803DE7C0-0BE7-4DD8-B08E-FA95AA7E5B04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LONDRINA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2844" y="1428736"/>
          <a:ext cx="8786873" cy="5000650"/>
        </p:xfrm>
        <a:graphic>
          <a:graphicData uri="http://schemas.openxmlformats.org/drawingml/2006/table">
            <a:tbl>
              <a:tblPr/>
              <a:tblGrid>
                <a:gridCol w="2738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1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2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Tamarana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62,96%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Alvorada do Sul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58,33%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Assaí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73,91%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Centenário do Sul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55,36%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Ibiporã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72,73%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Jaguapitã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78,95%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Londrina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63,16%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Cambé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75,00%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Rolândia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Porecatu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Bela Vista do Paraíso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60,00%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Florestópolis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33,33%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Primeiro de Maio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Sertanópolis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Miraselva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50,00%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Cafeara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Guaraci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Pitangueiras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Lupionópolis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Prado Ferreira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57636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433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281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64,90%</a:t>
                      </a:r>
                    </a:p>
                  </a:txBody>
                  <a:tcPr marL="6404" marR="6404" marT="6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MARINGÁ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42844" y="1428736"/>
          <a:ext cx="8715436" cy="5068390"/>
        </p:xfrm>
        <a:graphic>
          <a:graphicData uri="http://schemas.openxmlformats.org/drawingml/2006/table">
            <a:tbl>
              <a:tblPr/>
              <a:tblGrid>
                <a:gridCol w="2715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0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0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Itaguajé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67,33%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Maringá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77,92%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Atalaia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84,29%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Mandaguaçu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87,88%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Mandaguari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83,58%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Astorga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65,43%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Iguaraçu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81,25%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Marialva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92,45%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Esperança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72,31%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Lobato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75,00%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Ângulo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70,97%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69,84%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Presidente Castelo Branco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92,86%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Floraí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76,00%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Nossa Senhora das Graças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71,43%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Floresta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62,96%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Flórida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62,96%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Jorge do Ivaí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50,85%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Uniflor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77,14%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Paiçandu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68,42%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Ourizona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92,59%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Fé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75,76%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Doutor Camargo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74,19%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Santo Inácio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76,92%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Inês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76,19%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Sarandi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69,57%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Ivatuba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81,82%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Munhoz de Melo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33,33%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Itambé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30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41763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1.408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1.042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74,01%</a:t>
                      </a: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5F2561FF-6FAF-4A7A-9846-74A64F092115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PARANAGUÁ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14282" y="1428736"/>
          <a:ext cx="8786873" cy="3929088"/>
        </p:xfrm>
        <a:graphic>
          <a:graphicData uri="http://schemas.openxmlformats.org/drawingml/2006/table">
            <a:tbl>
              <a:tblPr/>
              <a:tblGrid>
                <a:gridCol w="2738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9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7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6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Guaratuba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68,07%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Morretes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Pontal do Paraná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Paranaguá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Antonina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Guaraqueçaba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Matinhos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65,53%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A6FB68D1-B1DE-4019-B8BC-E9BBD84E9398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PARANAVAÍ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42844" y="1428736"/>
          <a:ext cx="8786874" cy="5086348"/>
        </p:xfrm>
        <a:graphic>
          <a:graphicData uri="http://schemas.openxmlformats.org/drawingml/2006/table">
            <a:tbl>
              <a:tblPr/>
              <a:tblGrid>
                <a:gridCol w="3357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2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0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Amaporã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67,52%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João do Caiuá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72,22%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Inajá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62,10%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Londrina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78,95%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Querência do Norte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84,27%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Planaltina do Paraná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86,30%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Itaúna do Sul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72,29%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Marilena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75,00%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Paraná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75,00%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Paranapoema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88,71%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Paraíso do Norte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78,57%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Mônica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80,33%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Guairaçá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71,21%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Mirador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78,72%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Loanda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58,06%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Tamboara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62,50%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Isabel do Ivaí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66,00%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Terra Rica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82,05%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Santo Antônio do Caiuá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58,18%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Carlos do Ivaí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63,27%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Pedro do Paraná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81,58%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Jardim Olinda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78,38%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Paranacity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54,90%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Cruzeiro do Sul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58,97%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68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Cruz de Monte Castelo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72,00%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Aliança do Ivaí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80,00%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Paranavaí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69,57%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Porto Rico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Diamante do Norte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27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41171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1.693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1.226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72,42%</a:t>
                      </a:r>
                    </a:p>
                  </a:txBody>
                  <a:tcPr marL="4575" marR="4575" marT="45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ADE53C09-252E-4444-A219-D259307FA22F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PATO BRANCO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14282" y="1428736"/>
          <a:ext cx="8572559" cy="4968044"/>
        </p:xfrm>
        <a:graphic>
          <a:graphicData uri="http://schemas.openxmlformats.org/drawingml/2006/table">
            <a:tbl>
              <a:tblPr/>
              <a:tblGrid>
                <a:gridCol w="2671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0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46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6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Mangueirinha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73,47%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Itapejara d'Oeste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77,68%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Coronel Vivida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83,50%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Palmas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73,39%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Coronel Domingos Soares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69,81%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Bom Sucesso do Sul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87,06%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Clevelândia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62,50%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Mariópolis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80,52%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Sulina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77,78%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Pato Branco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71,43%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Chopinzinho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78,26%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Honório Serpa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41,05%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Saudade do Iguaçu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68,42%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Vitorino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68,89%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João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1.267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915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72,22%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2836DCC8-0CD5-40B3-B848-47053AD196D7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PONTA GROSSA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42844" y="1428736"/>
          <a:ext cx="8715435" cy="5000654"/>
        </p:xfrm>
        <a:graphic>
          <a:graphicData uri="http://schemas.openxmlformats.org/drawingml/2006/table">
            <a:tbl>
              <a:tblPr/>
              <a:tblGrid>
                <a:gridCol w="2715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Reserva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63,06%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Ivaí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69,49%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João do Triunfo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76,47%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Tibagi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49,66%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Piraí do Sul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57,81%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Sengés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70,00%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Ortigueira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68,42%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Ventania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97,01%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Ponta Grossa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77,11%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Castro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76,83%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Imbaú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72,60%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Telêmaco Borba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73,91%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Ipiranga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72,22%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Carambeí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79,49%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Porto Amazonas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69,77%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Jaguariaíva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85,19%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Palmeira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70,00%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Arapoti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50,00%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06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62954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1.418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983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69,32%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253E6A01-1D22-4854-AA67-BA8A63207AA4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TOLEDO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2844" y="1428736"/>
          <a:ext cx="8643997" cy="5000659"/>
        </p:xfrm>
        <a:graphic>
          <a:graphicData uri="http://schemas.openxmlformats.org/drawingml/2006/table">
            <a:tbl>
              <a:tblPr/>
              <a:tblGrid>
                <a:gridCol w="2693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6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6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7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7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Guaíra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80,85%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Palotina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91,67%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Ouro Verde do Oeste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88,52%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Maripá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78,13%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Tupãssi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96,08%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Formosa do Oeste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75,93%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Jesuítas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60,32%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Mercedes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83,33%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Iracema do Oeste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60,71%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Pedro do Iguaçu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50,00%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Terra Roxa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85,71%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Santa Rosa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89,29%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Assis Chateaubriand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85,00%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Toledo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66,67%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Quatro Pontes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77,78%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73064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728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564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77,47%</a:t>
                      </a:r>
                    </a:p>
                  </a:txBody>
                  <a:tcPr marL="8118" marR="8118" marT="81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UMUARAMA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42844" y="1428736"/>
          <a:ext cx="8786873" cy="4929230"/>
        </p:xfrm>
        <a:graphic>
          <a:graphicData uri="http://schemas.openxmlformats.org/drawingml/2006/table">
            <a:tbl>
              <a:tblPr/>
              <a:tblGrid>
                <a:gridCol w="2738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7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2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Mariluz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65,45%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Maria Helena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71,58%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Cruzeiro do Oeste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81,01%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Xambrê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69,05%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Paraíso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54,90%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Francisco Alves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60,87%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Icaraíma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61,19%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Olímpia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58,82%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Altônia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66,10%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Jorge do Patrocínio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66,04%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Piquiri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75,86%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Douradina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88,00%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Ivaté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74,07%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Tapira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64,52%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Pérola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60,87%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Cafezal do Sul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72,22%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Umuarama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83,33%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Perobal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45,00%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Brasilândia do Sul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38,89%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Iporã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Esperança Nova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7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55301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993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656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66,06%</a:t>
                      </a: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785794"/>
            <a:ext cx="485778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Famílias que melhoraram IVFPR por 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6429396"/>
            <a:ext cx="445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Nota: </a:t>
            </a:r>
            <a:r>
              <a:rPr lang="pt-BR" sz="1400" b="1" dirty="0"/>
              <a:t>(1) Calculado sobre o total de famílias do município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72066" y="857232"/>
            <a:ext cx="392909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UNIÃO DA VITÓRIA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2844" y="1428736"/>
          <a:ext cx="8715435" cy="5000664"/>
        </p:xfrm>
        <a:graphic>
          <a:graphicData uri="http://schemas.openxmlformats.org/drawingml/2006/table">
            <a:tbl>
              <a:tblPr/>
              <a:tblGrid>
                <a:gridCol w="271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4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2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MELHORARAM IVFPR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MELHORARAM IVFPR </a:t>
                      </a:r>
                      <a:r>
                        <a:rPr lang="pt-BR" sz="16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Antônio Olinto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Cruz Machado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Bituruna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Porto Vitória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General Carneiro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Paula Freitas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Mateus do Sul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89,66%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Paulo Frontin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União da Vitória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TOTAIS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73,46%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1852120F-C34E-42D9-B28A-4E2BC9A1C75E}"/>
              </a:ext>
            </a:extLst>
          </p:cNvPr>
          <p:cNvSpPr txBox="1"/>
          <p:nvPr/>
        </p:nvSpPr>
        <p:spPr>
          <a:xfrm>
            <a:off x="648509" y="6623774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90872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627541" y="1575602"/>
            <a:ext cx="8191025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Inicialmente foi necessário realizar avaliação de todos os registros constantes na base</a:t>
            </a:r>
          </a:p>
          <a:p>
            <a:r>
              <a:rPr lang="pt-BR" dirty="0"/>
              <a:t>do sistema Família Paranaense e identificar quais estavam de acordo com os critérios.</a:t>
            </a:r>
          </a:p>
          <a:p>
            <a:endParaRPr lang="pt-BR" sz="300" dirty="0"/>
          </a:p>
          <a:p>
            <a:r>
              <a:rPr lang="pt-BR" dirty="0"/>
              <a:t>Os resultados obtidos foram:</a:t>
            </a: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195493" y="1000108"/>
            <a:ext cx="4662260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Avaliação dos registros das famílias</a:t>
            </a:r>
          </a:p>
        </p:txBody>
      </p:sp>
      <p:cxnSp>
        <p:nvCxnSpPr>
          <p:cNvPr id="24" name="Conector reto 23"/>
          <p:cNvCxnSpPr/>
          <p:nvPr/>
        </p:nvCxnSpPr>
        <p:spPr>
          <a:xfrm rot="5400000">
            <a:off x="-742140" y="2813787"/>
            <a:ext cx="2500332" cy="15983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ela 24"/>
          <p:cNvGraphicFramePr>
            <a:graphicFrameLocks noGrp="1"/>
          </p:cNvGraphicFramePr>
          <p:nvPr/>
        </p:nvGraphicFramePr>
        <p:xfrm>
          <a:off x="714348" y="2571744"/>
          <a:ext cx="8072494" cy="1500198"/>
        </p:xfrm>
        <a:graphic>
          <a:graphicData uri="http://schemas.openxmlformats.org/drawingml/2006/table">
            <a:tbl>
              <a:tblPr/>
              <a:tblGrid>
                <a:gridCol w="7000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GERAL</a:t>
                      </a:r>
                      <a:r>
                        <a:rPr lang="pt-BR" sz="1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FAMÍLIAS AVALIADAS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48.431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 FAMÍLIAS SELECIONADAS PARA ESTUDO (</a:t>
                      </a:r>
                      <a:r>
                        <a:rPr lang="pt-BR" sz="18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Dentro dos critérios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 FAMÍLIAS DESCARTADAS DO ESTUDO (</a:t>
                      </a:r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Fora dos critérios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428596" y="4286256"/>
          <a:ext cx="8501122" cy="2019992"/>
        </p:xfrm>
        <a:graphic>
          <a:graphicData uri="http://schemas.openxmlformats.org/drawingml/2006/table">
            <a:tbl>
              <a:tblPr/>
              <a:tblGrid>
                <a:gridCol w="678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MOTIVOS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PARA D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ESCARTE DE FAMÍLIAS NO ESTUDO</a:t>
                      </a:r>
                    </a:p>
                  </a:txBody>
                  <a:tcPr marL="8659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FAMÍLIAS</a:t>
                      </a:r>
                    </a:p>
                  </a:txBody>
                  <a:tcPr marL="8659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0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 com diferença de índices calculados inferior à 30 dias</a:t>
                      </a:r>
                    </a:p>
                  </a:txBody>
                  <a:tcPr marL="77932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8659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0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 com IVFPR negativo ou nulo</a:t>
                      </a:r>
                    </a:p>
                  </a:txBody>
                  <a:tcPr marL="77932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698</a:t>
                      </a:r>
                    </a:p>
                  </a:txBody>
                  <a:tcPr marL="8659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0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 com um único IVFPR calculado até o momento</a:t>
                      </a:r>
                    </a:p>
                  </a:txBody>
                  <a:tcPr marL="77932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5.726</a:t>
                      </a:r>
                    </a:p>
                  </a:txBody>
                  <a:tcPr marL="8659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0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Famílias excluídas sem data de inclusão no programa</a:t>
                      </a:r>
                    </a:p>
                  </a:txBody>
                  <a:tcPr marL="77932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</a:t>
                      </a:r>
                    </a:p>
                  </a:txBody>
                  <a:tcPr marL="8659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0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Não existe atualização cadastral após inclusão no programa</a:t>
                      </a:r>
                    </a:p>
                  </a:txBody>
                  <a:tcPr marL="77932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16.635</a:t>
                      </a:r>
                    </a:p>
                  </a:txBody>
                  <a:tcPr marL="8659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0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Não localizado registro posterior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sua entrada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Cadastro Único</a:t>
                      </a:r>
                    </a:p>
                  </a:txBody>
                  <a:tcPr marL="77932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8659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0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 FAMÍLIAS</a:t>
                      </a:r>
                    </a:p>
                  </a:txBody>
                  <a:tcPr marL="77932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23.419</a:t>
                      </a:r>
                    </a:p>
                  </a:txBody>
                  <a:tcPr marL="8659" marR="8659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D50F5E2C-A879-44D4-9397-ED069B502FE4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ixaDeTexto 73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75" name="Conector reto 74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m 75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908720"/>
          </a:xfrm>
          <a:prstGeom prst="rect">
            <a:avLst/>
          </a:prstGeom>
        </p:spPr>
      </p:pic>
      <p:sp>
        <p:nvSpPr>
          <p:cNvPr id="37" name="Retângulo de cantos arredondados 36"/>
          <p:cNvSpPr/>
          <p:nvPr/>
        </p:nvSpPr>
        <p:spPr>
          <a:xfrm>
            <a:off x="71406" y="928670"/>
            <a:ext cx="3429024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Resultado avaliação IVFPR </a:t>
            </a:r>
          </a:p>
        </p:txBody>
      </p:sp>
      <p:graphicFrame>
        <p:nvGraphicFramePr>
          <p:cNvPr id="48" name="Gráfico 47"/>
          <p:cNvGraphicFramePr/>
          <p:nvPr/>
        </p:nvGraphicFramePr>
        <p:xfrm>
          <a:off x="928630" y="1928802"/>
          <a:ext cx="821537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" name="Retângulo 60"/>
          <p:cNvSpPr/>
          <p:nvPr/>
        </p:nvSpPr>
        <p:spPr>
          <a:xfrm>
            <a:off x="71406" y="2071678"/>
            <a:ext cx="2500330" cy="785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1"/>
                </a:solidFill>
              </a:rPr>
              <a:t>Total de famílias: 4.086</a:t>
            </a:r>
          </a:p>
          <a:p>
            <a:r>
              <a:rPr lang="pt-BR" b="1" dirty="0">
                <a:solidFill>
                  <a:schemeClr val="tx1"/>
                </a:solidFill>
              </a:rPr>
              <a:t>% de famílias: 16,34%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71406" y="1643050"/>
            <a:ext cx="2500330" cy="4286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PIORARAM IVFPR</a:t>
            </a:r>
          </a:p>
        </p:txBody>
      </p:sp>
      <p:sp>
        <p:nvSpPr>
          <p:cNvPr id="19" name="Elipse 18"/>
          <p:cNvSpPr/>
          <p:nvPr/>
        </p:nvSpPr>
        <p:spPr>
          <a:xfrm>
            <a:off x="2571736" y="3286124"/>
            <a:ext cx="214314" cy="2143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Forma 20"/>
          <p:cNvCxnSpPr>
            <a:stCxn id="61" idx="2"/>
            <a:endCxn id="19" idx="2"/>
          </p:cNvCxnSpPr>
          <p:nvPr/>
        </p:nvCxnSpPr>
        <p:spPr>
          <a:xfrm rot="16200000" flipH="1">
            <a:off x="1678761" y="2500305"/>
            <a:ext cx="535785" cy="1250165"/>
          </a:xfrm>
          <a:prstGeom prst="bentConnector2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6429388" y="785794"/>
            <a:ext cx="2500330" cy="785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1"/>
                </a:solidFill>
              </a:rPr>
              <a:t>Total de famílias: 17.788</a:t>
            </a:r>
          </a:p>
          <a:p>
            <a:r>
              <a:rPr lang="pt-BR" b="1" dirty="0">
                <a:solidFill>
                  <a:schemeClr val="tx1"/>
                </a:solidFill>
              </a:rPr>
              <a:t>% de famílias: 71,13%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6429388" y="357166"/>
            <a:ext cx="2500330" cy="42862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MELHORARAM IVFPR</a:t>
            </a:r>
          </a:p>
        </p:txBody>
      </p:sp>
      <p:sp>
        <p:nvSpPr>
          <p:cNvPr id="24" name="Elipse 23"/>
          <p:cNvSpPr/>
          <p:nvPr/>
        </p:nvSpPr>
        <p:spPr>
          <a:xfrm>
            <a:off x="5715008" y="3429000"/>
            <a:ext cx="214314" cy="21431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Forma 25"/>
          <p:cNvCxnSpPr>
            <a:stCxn id="22" idx="1"/>
            <a:endCxn id="24" idx="0"/>
          </p:cNvCxnSpPr>
          <p:nvPr/>
        </p:nvCxnSpPr>
        <p:spPr>
          <a:xfrm rot="10800000" flipV="1">
            <a:off x="5822166" y="1178702"/>
            <a:ext cx="607223" cy="2250297"/>
          </a:xfrm>
          <a:prstGeom prst="bentConnector2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ângulo 26"/>
          <p:cNvSpPr/>
          <p:nvPr/>
        </p:nvSpPr>
        <p:spPr>
          <a:xfrm>
            <a:off x="142844" y="5786454"/>
            <a:ext cx="2500330" cy="785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1"/>
                </a:solidFill>
              </a:rPr>
              <a:t>Total de famílias: 3.138</a:t>
            </a:r>
          </a:p>
          <a:p>
            <a:r>
              <a:rPr lang="pt-BR" b="1" dirty="0">
                <a:solidFill>
                  <a:schemeClr val="tx1"/>
                </a:solidFill>
              </a:rPr>
              <a:t>% de famílias: 12,53%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42844" y="5357826"/>
            <a:ext cx="2500330" cy="42862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MANTIVERAM IVFPR</a:t>
            </a:r>
          </a:p>
        </p:txBody>
      </p:sp>
      <p:sp>
        <p:nvSpPr>
          <p:cNvPr id="32" name="Elipse 31"/>
          <p:cNvSpPr/>
          <p:nvPr/>
        </p:nvSpPr>
        <p:spPr>
          <a:xfrm>
            <a:off x="3286116" y="4000504"/>
            <a:ext cx="214314" cy="21431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4" name="Forma 33"/>
          <p:cNvCxnSpPr>
            <a:stCxn id="28" idx="0"/>
            <a:endCxn id="32" idx="2"/>
          </p:cNvCxnSpPr>
          <p:nvPr/>
        </p:nvCxnSpPr>
        <p:spPr>
          <a:xfrm rot="5400000" flipH="1" flipV="1">
            <a:off x="1714480" y="3786191"/>
            <a:ext cx="1250165" cy="1893107"/>
          </a:xfrm>
          <a:prstGeom prst="bentConnector2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E633C529-E2A8-45FD-9E28-63FC494F2D62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90872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428596" y="1571612"/>
            <a:ext cx="75019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pt-BR" dirty="0"/>
              <a:t> 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IVFPR</a:t>
            </a:r>
            <a:r>
              <a:rPr lang="pt-BR" dirty="0"/>
              <a:t> é composto de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quatro dimensões</a:t>
            </a:r>
            <a:r>
              <a:rPr lang="pt-BR" dirty="0"/>
              <a:t>.</a:t>
            </a:r>
          </a:p>
          <a:p>
            <a:endParaRPr lang="pt-BR" sz="300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A dimensão que apresentou maior redução foi 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Condição de escolaridade</a:t>
            </a:r>
            <a:r>
              <a:rPr lang="pt-BR" dirty="0"/>
              <a:t>.</a:t>
            </a:r>
          </a:p>
          <a:p>
            <a:endParaRPr lang="pt-BR" sz="500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71406" y="1000108"/>
            <a:ext cx="7321446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Análise por dimensão das famílias que melhoraram o IVFPR</a:t>
            </a:r>
          </a:p>
        </p:txBody>
      </p:sp>
      <p:cxnSp>
        <p:nvCxnSpPr>
          <p:cNvPr id="14" name="Conector reto 13"/>
          <p:cNvCxnSpPr/>
          <p:nvPr/>
        </p:nvCxnSpPr>
        <p:spPr>
          <a:xfrm rot="5400000">
            <a:off x="71803" y="1928405"/>
            <a:ext cx="714380" cy="794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428596" y="2428868"/>
          <a:ext cx="8429683" cy="2000265"/>
        </p:xfrm>
        <a:graphic>
          <a:graphicData uri="http://schemas.openxmlformats.org/drawingml/2006/table">
            <a:tbl>
              <a:tblPr/>
              <a:tblGrid>
                <a:gridCol w="4071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6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0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DIMENSÃO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 FAMÍLIAS</a:t>
                      </a:r>
                      <a:r>
                        <a:rPr lang="en-US" sz="20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baseline="30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(1)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DE FAMÍLIAS </a:t>
                      </a:r>
                      <a:r>
                        <a:rPr lang="pt-BR" sz="20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2000" b="1" i="0" u="none" strike="noStrike" baseline="30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(2)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Condição</a:t>
                      </a:r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de escolaridade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957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10.309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57,95%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Adequação do domicílio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957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7.734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43,48%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Acesso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ao trabalho e renda da família</a:t>
                      </a:r>
                    </a:p>
                  </a:txBody>
                  <a:tcPr marL="72957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6.866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38,60%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Perfil e composição familiar</a:t>
                      </a:r>
                    </a:p>
                  </a:txBody>
                  <a:tcPr marL="72957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5.328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29,95%</a:t>
                      </a:r>
                    </a:p>
                  </a:txBody>
                  <a:tcPr marL="8106" marR="8106" marT="8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428596" y="4429132"/>
            <a:ext cx="842968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Notas:</a:t>
            </a:r>
            <a:r>
              <a:rPr lang="pt-BR" sz="2000" dirty="0"/>
              <a:t> </a:t>
            </a:r>
          </a:p>
          <a:p>
            <a:endParaRPr lang="pt-BR" sz="500" b="1" dirty="0"/>
          </a:p>
          <a:p>
            <a:r>
              <a:rPr lang="pt-BR" sz="2000" b="1" dirty="0"/>
              <a:t>1)</a:t>
            </a:r>
            <a:r>
              <a:rPr lang="pt-BR" sz="2000" dirty="0"/>
              <a:t> Total de famílias onde a dimensão apresentou redução de seu índice</a:t>
            </a:r>
          </a:p>
          <a:p>
            <a:endParaRPr lang="pt-BR" sz="300" dirty="0"/>
          </a:p>
          <a:p>
            <a:r>
              <a:rPr lang="pt-BR" sz="2000" b="1" dirty="0"/>
              <a:t>2)</a:t>
            </a:r>
            <a:r>
              <a:rPr lang="pt-BR" sz="2000" dirty="0"/>
              <a:t> % de famílias em relação ao total que melhoraram o IVFPR</a:t>
            </a:r>
          </a:p>
          <a:p>
            <a:endParaRPr lang="pt-BR" sz="1000" dirty="0"/>
          </a:p>
          <a:p>
            <a:r>
              <a:rPr lang="pt-BR" sz="2000" b="1" dirty="0">
                <a:solidFill>
                  <a:srgbClr val="FF0000"/>
                </a:solidFill>
              </a:rPr>
              <a:t>Obs.</a:t>
            </a:r>
            <a:r>
              <a:rPr lang="pt-BR" sz="2000" dirty="0"/>
              <a:t>: Uma mesma família pode ser contabilizada para dimensões diferentes.</a:t>
            </a:r>
          </a:p>
          <a:p>
            <a:r>
              <a:rPr lang="pt-BR" sz="2000" dirty="0"/>
              <a:t>Por este motivo não foi colocado o total de famílias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4A836C2-2A49-4E76-B4FA-C87B54581297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36636" y="785794"/>
            <a:ext cx="3320918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Análise por  componentes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28596" y="1647151"/>
            <a:ext cx="869481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500" b="1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Esta dimensão é composta por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três</a:t>
            </a:r>
            <a:r>
              <a:rPr lang="pt-BR" dirty="0"/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</a:t>
            </a:r>
            <a:r>
              <a:rPr lang="pt-BR" dirty="0"/>
              <a:t>.</a:t>
            </a:r>
          </a:p>
          <a:p>
            <a:endParaRPr lang="pt-BR" sz="500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O componente que apresentou maior variação é 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Crianças e adolescentes fora da escola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57158" y="1375800"/>
            <a:ext cx="2714644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Condição de escolaridade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929190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142844" y="3000372"/>
          <a:ext cx="8858312" cy="1148755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Com apontamentos de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Inicial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atual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Famílias que têm somente crianças com idade de 0 a 5 anos fora de creche ou pré-escola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6.113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900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Famílias que têm só uma criança ou adolescente de 6 a 17 anos fora da escola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2.458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216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Famílias que têm mais de uma criança ou adolescente de 6 a 17 anos fora da escola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252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8.823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1.132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142844" y="4286256"/>
          <a:ext cx="8858312" cy="1352630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5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Melhoria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DE FAMÍLIAS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 MELHORA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Famílias que têm somente crianças com idade de 0 a 5 anos fora de creche ou pré-escola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5.213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85,28%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Famílias que têm só uma criança ou adolescente de 6 a 17 anos fora da escola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2.242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91,21%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Famílias que têm mais de uma criança ou adolescente de 6 a 17 anos fora da escola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236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93,65%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7.691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87,17%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CaixaDeTexto 20"/>
          <p:cNvSpPr txBox="1"/>
          <p:nvPr/>
        </p:nvSpPr>
        <p:spPr>
          <a:xfrm>
            <a:off x="142844" y="2500306"/>
            <a:ext cx="8230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Analisando as 10.309 famílias que tiveram redução no índice desta dimensão temos: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1E5CF2F-2B97-4671-9286-EFDD85BF5D19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36636" y="785794"/>
            <a:ext cx="3320918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Análise por  componentes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28596" y="1647151"/>
            <a:ext cx="365099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500" b="1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Componente: 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Defasagem escolar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57158" y="1375800"/>
            <a:ext cx="2714644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Condição de escolaridade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929190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42844" y="2500306"/>
            <a:ext cx="8230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Analisando as 10.309 famílias que tiveram redução no índice desta dimensão temos: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42844" y="3000372"/>
          <a:ext cx="8858312" cy="459502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Com apontamentos de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Inicial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atual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Ao menos 1 pessoa em defasagem na família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3.268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722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/>
        </p:nvGraphicFramePr>
        <p:xfrm>
          <a:off x="142844" y="3643314"/>
          <a:ext cx="8858312" cy="663377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5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Melhoria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DE FAMÍLIAS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 MELHORA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Ao menos 1 pessoa em defasagem na família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2.546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77,90%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_fp_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21" y="0"/>
            <a:ext cx="3047619" cy="78579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4048" y="6623774"/>
            <a:ext cx="4190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UTPFP – Unidade Técnica do Programa Família Paranaense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36636" y="785794"/>
            <a:ext cx="3320918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Franklin Gothic Demi Cond" pitchFamily="34" charset="0"/>
              </a:rPr>
              <a:t>Análise por  componentes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28596" y="1647151"/>
            <a:ext cx="702532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500" b="1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Componente: 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Jovens e adultos que não completaram o Ensino Médio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57158" y="1375800"/>
            <a:ext cx="2714644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Condição de escolaridade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929190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42844" y="2500306"/>
            <a:ext cx="8230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Analisando as 10.309 famílias que tiveram redução no índice desta dimensão temos: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42844" y="3000372"/>
          <a:ext cx="8858312" cy="663377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Com apontamentos de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Inicial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Cenário atual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Existência de uma ou mais pessoas na família com mais de 18 anos que não concluíram o ensino fundamental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10.060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9.702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/>
        </p:nvGraphicFramePr>
        <p:xfrm>
          <a:off x="142844" y="3908631"/>
          <a:ext cx="8858312" cy="867252"/>
        </p:xfrm>
        <a:graphic>
          <a:graphicData uri="http://schemas.openxmlformats.org/drawingml/2006/table">
            <a:tbl>
              <a:tblPr/>
              <a:tblGrid>
                <a:gridCol w="666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5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Melhoria vulnerabilidade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DE FAMÍLIAS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 MELHORA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Existência de uma ou mais pessoas na família com mais de 18 anos que não concluíram o ensino fundamental</a:t>
                      </a:r>
                    </a:p>
                  </a:txBody>
                  <a:tcPr marL="62157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358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3,56%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FE8B2997-C6A8-43C3-804C-6AA1B96FD6BF}"/>
              </a:ext>
            </a:extLst>
          </p:cNvPr>
          <p:cNvSpPr txBox="1"/>
          <p:nvPr/>
        </p:nvSpPr>
        <p:spPr>
          <a:xfrm>
            <a:off x="650235" y="6623278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Informações de 12/2017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5007</Words>
  <Application>Microsoft Office PowerPoint</Application>
  <PresentationFormat>Apresentação na tela (4:3)</PresentationFormat>
  <Paragraphs>2243</Paragraphs>
  <Slides>38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3" baseType="lpstr">
      <vt:lpstr>Arial</vt:lpstr>
      <vt:lpstr>Calibri</vt:lpstr>
      <vt:lpstr>Franklin Gothic Demi Cond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</dc:creator>
  <cp:lastModifiedBy>Josiane Alves de Oliveira Nogueira</cp:lastModifiedBy>
  <cp:revision>134</cp:revision>
  <dcterms:created xsi:type="dcterms:W3CDTF">2018-03-08T21:21:26Z</dcterms:created>
  <dcterms:modified xsi:type="dcterms:W3CDTF">2019-01-28T13:41:13Z</dcterms:modified>
</cp:coreProperties>
</file>